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6" r:id="rId2"/>
    <p:sldId id="875" r:id="rId3"/>
    <p:sldId id="876" r:id="rId4"/>
    <p:sldId id="877" r:id="rId5"/>
    <p:sldId id="836" r:id="rId6"/>
    <p:sldId id="839" r:id="rId7"/>
    <p:sldId id="842" r:id="rId8"/>
    <p:sldId id="840" r:id="rId9"/>
    <p:sldId id="841" r:id="rId10"/>
    <p:sldId id="837" r:id="rId11"/>
    <p:sldId id="838" r:id="rId12"/>
    <p:sldId id="850" r:id="rId13"/>
    <p:sldId id="845" r:id="rId14"/>
    <p:sldId id="844" r:id="rId15"/>
    <p:sldId id="846" r:id="rId16"/>
    <p:sldId id="895" r:id="rId17"/>
    <p:sldId id="896" r:id="rId18"/>
    <p:sldId id="897" r:id="rId19"/>
    <p:sldId id="898" r:id="rId20"/>
    <p:sldId id="899" r:id="rId21"/>
    <p:sldId id="900" r:id="rId22"/>
    <p:sldId id="901" r:id="rId23"/>
    <p:sldId id="902" r:id="rId24"/>
    <p:sldId id="903" r:id="rId25"/>
    <p:sldId id="904" r:id="rId26"/>
    <p:sldId id="905" r:id="rId27"/>
    <p:sldId id="906" r:id="rId28"/>
    <p:sldId id="909" r:id="rId29"/>
    <p:sldId id="907" r:id="rId30"/>
    <p:sldId id="908" r:id="rId31"/>
    <p:sldId id="878" r:id="rId32"/>
    <p:sldId id="871" r:id="rId33"/>
    <p:sldId id="874" r:id="rId34"/>
    <p:sldId id="873" r:id="rId35"/>
    <p:sldId id="879" r:id="rId36"/>
    <p:sldId id="872" r:id="rId37"/>
    <p:sldId id="852" r:id="rId38"/>
    <p:sldId id="843" r:id="rId39"/>
    <p:sldId id="881" r:id="rId40"/>
    <p:sldId id="889" r:id="rId41"/>
    <p:sldId id="893" r:id="rId42"/>
    <p:sldId id="892" r:id="rId43"/>
    <p:sldId id="894" r:id="rId44"/>
    <p:sldId id="890" r:id="rId45"/>
    <p:sldId id="888" r:id="rId46"/>
    <p:sldId id="867" r:id="rId47"/>
    <p:sldId id="865" r:id="rId48"/>
    <p:sldId id="864" r:id="rId49"/>
    <p:sldId id="853" r:id="rId50"/>
    <p:sldId id="880" r:id="rId51"/>
    <p:sldId id="861" r:id="rId52"/>
    <p:sldId id="912" r:id="rId53"/>
    <p:sldId id="914" r:id="rId54"/>
    <p:sldId id="915" r:id="rId55"/>
    <p:sldId id="916" r:id="rId56"/>
    <p:sldId id="887" r:id="rId57"/>
    <p:sldId id="885" r:id="rId58"/>
    <p:sldId id="884" r:id="rId59"/>
    <p:sldId id="917" r:id="rId60"/>
    <p:sldId id="913" r:id="rId61"/>
    <p:sldId id="862" r:id="rId62"/>
    <p:sldId id="886" r:id="rId63"/>
    <p:sldId id="847" r:id="rId64"/>
    <p:sldId id="848" r:id="rId65"/>
    <p:sldId id="851" r:id="rId66"/>
    <p:sldId id="863" r:id="rId67"/>
    <p:sldId id="919" r:id="rId68"/>
    <p:sldId id="918" r:id="rId69"/>
    <p:sldId id="891" r:id="rId70"/>
    <p:sldId id="883" r:id="rId71"/>
    <p:sldId id="882" r:id="rId72"/>
    <p:sldId id="911" r:id="rId73"/>
    <p:sldId id="854" r:id="rId74"/>
    <p:sldId id="859" r:id="rId75"/>
    <p:sldId id="858" r:id="rId76"/>
    <p:sldId id="857" r:id="rId77"/>
    <p:sldId id="856" r:id="rId78"/>
    <p:sldId id="855" r:id="rId79"/>
    <p:sldId id="870" r:id="rId80"/>
    <p:sldId id="869" r:id="rId81"/>
    <p:sldId id="866" r:id="rId82"/>
    <p:sldId id="910" r:id="rId83"/>
    <p:sldId id="261" r:id="rId84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8" autoAdjust="0"/>
    <p:restoredTop sz="96327"/>
  </p:normalViewPr>
  <p:slideViewPr>
    <p:cSldViewPr snapToGrid="0">
      <p:cViewPr varScale="1">
        <p:scale>
          <a:sx n="86" d="100"/>
          <a:sy n="86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64645-504B-4F83-9BDC-269D7DF30C54}" type="datetimeFigureOut">
              <a:rPr lang="de-CH" smtClean="0"/>
              <a:t>14.06.2024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C469A-0B2D-4C77-9D5B-19539990C60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385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D4901-2FA8-E2E2-F620-C363FE279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6889BF-33B2-C5A4-8ED3-E8A8E58716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FA1D0-85B7-D2BA-7D36-E76ED24BF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3574-1067-4A1E-BE5B-A1CC82CDE107}" type="datetime1">
              <a:rPr lang="LID4096" smtClean="0"/>
              <a:t>06/14/2024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8298E-323B-3D6F-F223-BE92BA7B3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6C3B1-63D1-19E2-BF04-D590703F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9043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52A2A-7612-D61C-C8B5-746E784E2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16E8DF-68BD-7B79-35F9-14C82652A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5679B-138F-36A8-CA58-1D257F026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6DC61-CE32-46C0-B7D8-0ED38EBB3C57}" type="datetime1">
              <a:rPr lang="LID4096" smtClean="0"/>
              <a:t>06/14/2024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C5D86-D82F-C4AE-9113-40AE767F2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B51FD-DC6A-227D-E3FF-4592FB62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8031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AEC2BB-1C3B-50FF-0C42-DA3366A6C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E1236-01A2-A880-7F69-37653A972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F6C77-8450-F117-E813-582D03ADF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B4D-B921-4640-9A82-88D0E3AE54ED}" type="datetime1">
              <a:rPr lang="LID4096" smtClean="0"/>
              <a:t>06/14/2024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3B10E-F569-4EBC-E0E6-3584338F9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A817C-9969-7676-2D48-52B794F99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55889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CDF85-72EF-C950-1FB3-64AA110CC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CAA7E-B6D6-BD1A-78B4-B61B16197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78379-F7EE-82C2-6ACA-9E6C216D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43BEA-F7CE-4EEF-8C05-186CD0504D05}" type="datetime1">
              <a:rPr lang="LID4096" smtClean="0"/>
              <a:t>06/14/2024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11B07-EA7A-22E9-2BE4-EBDE4DD29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48416-0823-2667-F1B7-FB31AF198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5213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C490-138C-5173-CE4A-BF57989E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9F8F5-1F3A-735D-135B-724B4F7B2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1FF85-69B0-59BF-1B25-1E6F1AD92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50088-D0B0-4036-940A-7ABBF57251C3}" type="datetime1">
              <a:rPr lang="LID4096" smtClean="0"/>
              <a:t>06/14/2024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32E31-FBC7-C50D-CAE7-0721C47CA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C4F4E-6216-3496-971A-4BB66F51C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63847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5ABDB-FF43-0C8A-411B-76E19FC8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6187D-F535-85FF-B9F2-9C5E513CD9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C50B9-4B39-CBF5-FD5C-A2EDD214D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5D7BDC-394E-0E5D-5180-2A5BF05CF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B1F3C-FB74-47C0-B139-1610D6D7FCD9}" type="datetime1">
              <a:rPr lang="LID4096" smtClean="0"/>
              <a:t>06/14/2024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4DB4E-3A30-9313-93E1-DB647817C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2939F-49B3-EC31-E1E1-D0554F48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1167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F2A5-6456-5D04-248B-E9E092BC7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95C73-AC6D-E928-EA4D-3CF06ABE8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B6FBB-3661-0233-79CB-271C68CFF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9911CF-2DDB-2972-1B84-DF736BE010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DC4EAB-25DF-8919-2082-A036FDCF02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E82D74-C4C6-FF11-BEFA-04019671A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696EE-68A2-4858-85F2-A1F8BB7C534A}" type="datetime1">
              <a:rPr lang="LID4096" smtClean="0"/>
              <a:t>06/14/2024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6DEEAA-6F2D-E9FC-317C-550304C96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983BF5-4B56-4F70-17D3-7E62303F2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92406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FA05-2DEC-2C03-66B6-B75D129C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5A6679-F363-0664-7B94-043126952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BB1C5-5D2C-4A79-8F8A-DB7CFE87E686}" type="datetime1">
              <a:rPr lang="LID4096" smtClean="0"/>
              <a:t>06/14/2024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95E028-D1B9-451B-486B-47EA0ADA4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86E956-E8AC-BA6A-D9D8-504C0909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18040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D120CE-844D-714D-C3D8-C9A4E4E10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FB177-906F-48A6-B4C9-32E554536329}" type="datetime1">
              <a:rPr lang="LID4096" smtClean="0"/>
              <a:t>06/14/2024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F48A25-8C9B-16F8-CC80-41AE9474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B9894-5756-758D-2729-873FE018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90528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16A1-8336-DC0D-3E0E-ABDD679CA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C9E45-92C4-D83D-F319-B20787736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91D41-F5EF-EA28-FD51-2E451CEC8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3C1BE-746C-CF99-93E1-5FEA38B1E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BBB20-3BF9-47F9-A03C-FDE6FB412692}" type="datetime1">
              <a:rPr lang="LID4096" smtClean="0"/>
              <a:t>06/14/2024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6F308-123F-59DB-1580-1B5B9CA5B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8B7AD-D81F-240F-379F-C432B458B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33579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5DB10-F956-DF7D-EA53-E6BB57ABC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90ED3F-C356-FCEB-C7AD-2C56C188E6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304AC-F5AF-4FB2-D425-8BFDC9488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F1223-9DC0-3734-33A5-2BC0D9100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F0F03-34C7-4105-8D90-0B37492BD4F4}" type="datetime1">
              <a:rPr lang="LID4096" smtClean="0"/>
              <a:t>06/14/2024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3F138-770E-398D-75D0-73BF06D82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C8DE5-5CB3-DECA-DDDF-EC74867A4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09087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4D32D9-329F-7136-A974-E2A6D54EA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CF9AB-AC35-805F-F64F-4449E6923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8C491-000E-2C96-FEC7-18092E6D81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7FBB7-373C-4FCC-8FDA-7B9CC1FE3E8C}" type="datetime1">
              <a:rPr lang="LID4096" smtClean="0"/>
              <a:t>06/14/2024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9A6BB-A8C4-6297-3062-FEE001FC09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87C79-24C2-85B3-823D-2004DD144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233B3-4C66-5044-B28F-4C09AB827523}" type="slidenum">
              <a:rPr lang="en-CH" smtClean="0"/>
              <a:t>‹Nr.›</a:t>
            </a:fld>
            <a:endParaRPr lang="en-CH"/>
          </a:p>
        </p:txBody>
      </p:sp>
      <p:pic>
        <p:nvPicPr>
          <p:cNvPr id="7" name="Picture 2" descr="Download HSLU Hochschule Luzern 2022 Logo PNG and Vector (PDF, SVG, Ai,  EPS) Free">
            <a:extLst>
              <a:ext uri="{FF2B5EF4-FFF2-40B4-BE49-F238E27FC236}">
                <a16:creationId xmlns:a16="http://schemas.microsoft.com/office/drawing/2014/main" id="{038D2F06-2712-80A6-7238-BBE1E864A7A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97" b="32797"/>
          <a:stretch/>
        </p:blipFill>
        <p:spPr bwMode="auto">
          <a:xfrm>
            <a:off x="9939130" y="0"/>
            <a:ext cx="2252870" cy="58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92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FF89B-F3DE-4F31-6F8F-709123F8FE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Reinforcement Learning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8B60F-1989-73AB-DC04-DE30784B1E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3980"/>
            <a:ext cx="9144000" cy="1655762"/>
          </a:xfrm>
        </p:spPr>
        <p:txBody>
          <a:bodyPr/>
          <a:lstStyle/>
          <a:p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, Framework and Workflow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Dr. Aygul Zagidullina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717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DB33CA-C5AF-0397-229C-D90BC21C1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10</a:t>
            </a:fld>
            <a:endParaRPr lang="en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E98791D-4382-1FE6-72AE-8321093D7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563" y="1782119"/>
            <a:ext cx="7234237" cy="437361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36F8E49-F657-2DE2-FBCA-626E0E54DD6F}"/>
              </a:ext>
            </a:extLst>
          </p:cNvPr>
          <p:cNvSpPr txBox="1"/>
          <p:nvPr/>
        </p:nvSpPr>
        <p:spPr>
          <a:xfrm>
            <a:off x="8241437" y="6387003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9AC318-3CF1-A55C-249F-069F9CD93E9F}"/>
              </a:ext>
            </a:extLst>
          </p:cNvPr>
          <p:cNvSpPr txBox="1"/>
          <p:nvPr/>
        </p:nvSpPr>
        <p:spPr>
          <a:xfrm>
            <a:off x="419099" y="858789"/>
            <a:ext cx="4848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 Learning </a:t>
            </a:r>
            <a:r>
              <a:rPr lang="de-CH" sz="2400" dirty="0" err="1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CH" sz="2400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CH" sz="2400" dirty="0" err="1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Decision-making</a:t>
            </a:r>
            <a:r>
              <a:rPr lang="de-CH" sz="2400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2400" dirty="0" err="1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de-CH" sz="2400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2400" dirty="0" err="1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trained</a:t>
            </a:r>
            <a:r>
              <a:rPr lang="de-CH" sz="2400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2400" dirty="0" err="1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CH" sz="2400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2400" dirty="0" err="1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de-CH" sz="2400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optimal </a:t>
            </a:r>
            <a:r>
              <a:rPr lang="de-CH" sz="2400" dirty="0" err="1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decisions</a:t>
            </a:r>
            <a:r>
              <a:rPr lang="de-CH" sz="2400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36708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0FAB34-EA7E-5814-AE07-3DB652833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11</a:t>
            </a:fld>
            <a:endParaRPr lang="en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5FE160F-B4A1-FF4C-42A2-9CC15DDCE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53" y="635375"/>
            <a:ext cx="8801049" cy="398989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A809176-47B8-E3A5-FE9F-1B577D720AA7}"/>
              </a:ext>
            </a:extLst>
          </p:cNvPr>
          <p:cNvSpPr txBox="1"/>
          <p:nvPr/>
        </p:nvSpPr>
        <p:spPr>
          <a:xfrm>
            <a:off x="901453" y="4775938"/>
            <a:ext cx="5960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 Learning: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operates</a:t>
            </a:r>
            <a:r>
              <a:rPr lang="de-CH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CH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</a:t>
            </a:r>
            <a:r>
              <a:rPr lang="de-CH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CH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</a:t>
            </a:r>
            <a:r>
              <a:rPr lang="de-CH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CH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closer</a:t>
            </a:r>
            <a:r>
              <a:rPr lang="de-CH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CH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CH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real-</a:t>
            </a:r>
            <a:r>
              <a:rPr lang="de-CH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</a:t>
            </a:r>
            <a:r>
              <a:rPr lang="de-CH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de-CH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3712D42-2932-7620-09E2-06963D7819C7}"/>
              </a:ext>
            </a:extLst>
          </p:cNvPr>
          <p:cNvSpPr txBox="1"/>
          <p:nvPr/>
        </p:nvSpPr>
        <p:spPr>
          <a:xfrm>
            <a:off x="8241437" y="6387003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215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562946A3-D2C4-41E8-49D7-2A750E75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43627"/>
            <a:ext cx="10905066" cy="5370744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6945E3-EAE0-A6C0-18F2-61035B569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6D13A6F-D824-4316-975E-27751E4255D0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591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233E8C68-ECC3-9BFF-CD1F-75ECF331F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67" y="524942"/>
            <a:ext cx="8970065" cy="5808116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74593A-D943-5335-1757-084C4C9E9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8592640-DE20-4CE1-ECA7-9F78BCAF25AA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511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, Marke, Schrift enthält.&#10;&#10;Automatisch generierte Beschreibung">
            <a:extLst>
              <a:ext uri="{FF2B5EF4-FFF2-40B4-BE49-F238E27FC236}">
                <a16:creationId xmlns:a16="http://schemas.microsoft.com/office/drawing/2014/main" id="{61575701-BFA4-D540-0E7E-B4E16C35B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5" y="643466"/>
            <a:ext cx="10662329" cy="557106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9B5A12-D4EA-49A6-4FDB-31E98E49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EEA8378-091C-23E2-5447-33F595713323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328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5977704B-9CD6-15E3-0857-B71147923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44" y="643466"/>
            <a:ext cx="9285112" cy="557106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877303-5465-976C-68EA-4F11A7E5D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80F912B-0DF0-517D-01EA-9BC62FA158F1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181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6155256-85AA-92F1-F6F2-849F461D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92989"/>
            <a:ext cx="7995707" cy="401784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1F87840-6466-A625-1517-BE1B5E748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87"/>
          <a:stretch/>
        </p:blipFill>
        <p:spPr>
          <a:xfrm>
            <a:off x="6781800" y="3118128"/>
            <a:ext cx="5181600" cy="253019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3A6EA6-6E5F-67DD-8952-C59720834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ACABE89-E36B-6E48-0905-D624C44C496D}"/>
              </a:ext>
            </a:extLst>
          </p:cNvPr>
          <p:cNvSpPr txBox="1"/>
          <p:nvPr/>
        </p:nvSpPr>
        <p:spPr>
          <a:xfrm>
            <a:off x="6882598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https://huggingface.co/learn/deep-rl-course</a:t>
            </a:r>
          </a:p>
        </p:txBody>
      </p:sp>
    </p:spTree>
    <p:extLst>
      <p:ext uri="{BB962C8B-B14F-4D97-AF65-F5344CB8AC3E}">
        <p14:creationId xmlns:p14="http://schemas.microsoft.com/office/powerpoint/2010/main" val="4177922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3A6EA6-6E5F-67DD-8952-C59720834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ACABE89-E36B-6E48-0905-D624C44C496D}"/>
              </a:ext>
            </a:extLst>
          </p:cNvPr>
          <p:cNvSpPr txBox="1"/>
          <p:nvPr/>
        </p:nvSpPr>
        <p:spPr>
          <a:xfrm>
            <a:off x="6882598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https://huggingface.co/learn/deep-rl-course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B82A9BC-12E1-A9D2-A38B-A6717B96D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25" y="833437"/>
            <a:ext cx="98583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47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bs space recap">
            <a:extLst>
              <a:ext uri="{FF2B5EF4-FFF2-40B4-BE49-F238E27FC236}">
                <a16:creationId xmlns:a16="http://schemas.microsoft.com/office/drawing/2014/main" id="{992A3F7B-4A40-904A-D3E5-A05C9ADA05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18" t="6805" r="5625" b="5128"/>
          <a:stretch/>
        </p:blipFill>
        <p:spPr bwMode="auto">
          <a:xfrm>
            <a:off x="1710813" y="1022555"/>
            <a:ext cx="8701548" cy="490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09286F-B253-A542-A32A-DF71A1C09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BB70EE-4DF3-4FF3-B711-1C50F7F95AE1}"/>
              </a:ext>
            </a:extLst>
          </p:cNvPr>
          <p:cNvSpPr txBox="1"/>
          <p:nvPr/>
        </p:nvSpPr>
        <p:spPr>
          <a:xfrm>
            <a:off x="6882598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https://huggingface.co/learn/deep-rl-course</a:t>
            </a:r>
          </a:p>
        </p:txBody>
      </p:sp>
    </p:spTree>
    <p:extLst>
      <p:ext uri="{BB962C8B-B14F-4D97-AF65-F5344CB8AC3E}">
        <p14:creationId xmlns:p14="http://schemas.microsoft.com/office/powerpoint/2010/main" val="3633099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ction space recap">
            <a:extLst>
              <a:ext uri="{FF2B5EF4-FFF2-40B4-BE49-F238E27FC236}">
                <a16:creationId xmlns:a16="http://schemas.microsoft.com/office/drawing/2014/main" id="{C7FD6DC2-DDB6-8DC2-9074-EE9CECA1D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" t="7941" r="3741" b="4692"/>
          <a:stretch/>
        </p:blipFill>
        <p:spPr bwMode="auto">
          <a:xfrm>
            <a:off x="1666875" y="1085850"/>
            <a:ext cx="9010650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449EB7-9B04-7907-8168-5948BD3C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F2379D8-D39A-813F-CB34-6172A0E0AEE3}"/>
              </a:ext>
            </a:extLst>
          </p:cNvPr>
          <p:cNvSpPr txBox="1"/>
          <p:nvPr/>
        </p:nvSpPr>
        <p:spPr>
          <a:xfrm>
            <a:off x="6882598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https://huggingface.co/learn/deep-rl-course</a:t>
            </a:r>
          </a:p>
        </p:txBody>
      </p:sp>
    </p:spTree>
    <p:extLst>
      <p:ext uri="{BB962C8B-B14F-4D97-AF65-F5344CB8AC3E}">
        <p14:creationId xmlns:p14="http://schemas.microsoft.com/office/powerpoint/2010/main" val="3911975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D1E53-6C6C-1554-D949-EF6722F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13668" cy="877749"/>
          </a:xfrm>
        </p:spPr>
        <p:txBody>
          <a:bodyPr>
            <a:normAutofit/>
          </a:bodyPr>
          <a:lstStyle/>
          <a:p>
            <a:r>
              <a:rPr lang="de-CH" sz="3200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845BD2-D02C-307F-CF99-B4EAF9D0D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2</a:t>
            </a:fld>
            <a:endParaRPr lang="en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B67A164-4FE6-6EDB-7CED-0020B3FB8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975" y="1669953"/>
            <a:ext cx="9661864" cy="505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88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449EB7-9B04-7907-8168-5948BD3C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50F05B6-C559-81BF-FA9E-03A6A5FBE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047750"/>
            <a:ext cx="10001250" cy="47625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417D5EB-CDE9-926A-73A2-36C5FFFBA050}"/>
              </a:ext>
            </a:extLst>
          </p:cNvPr>
          <p:cNvSpPr txBox="1"/>
          <p:nvPr/>
        </p:nvSpPr>
        <p:spPr>
          <a:xfrm>
            <a:off x="6882598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https://huggingface.co/learn/deep-rl-course</a:t>
            </a:r>
          </a:p>
        </p:txBody>
      </p:sp>
    </p:spTree>
    <p:extLst>
      <p:ext uri="{BB962C8B-B14F-4D97-AF65-F5344CB8AC3E}">
        <p14:creationId xmlns:p14="http://schemas.microsoft.com/office/powerpoint/2010/main" val="2890647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449EB7-9B04-7907-8168-5948BD3C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0B81BBE-B04C-17C3-3851-EB1D5CC29704}"/>
              </a:ext>
            </a:extLst>
          </p:cNvPr>
          <p:cNvSpPr txBox="1"/>
          <p:nvPr/>
        </p:nvSpPr>
        <p:spPr>
          <a:xfrm>
            <a:off x="6882598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https://huggingface.co/learn/deep-rl-course</a:t>
            </a:r>
          </a:p>
        </p:txBody>
      </p:sp>
      <p:pic>
        <p:nvPicPr>
          <p:cNvPr id="6146" name="Picture 2" descr="Tasks recap">
            <a:extLst>
              <a:ext uri="{FF2B5EF4-FFF2-40B4-BE49-F238E27FC236}">
                <a16:creationId xmlns:a16="http://schemas.microsoft.com/office/drawing/2014/main" id="{B5CFE152-1A5F-673D-2244-C98F6A0B0B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3" t="7704" r="5593" b="4839"/>
          <a:stretch/>
        </p:blipFill>
        <p:spPr bwMode="auto">
          <a:xfrm>
            <a:off x="1704975" y="1038225"/>
            <a:ext cx="8924925" cy="49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225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449EB7-9B04-7907-8168-5948BD3C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0B81BBE-B04C-17C3-3851-EB1D5CC29704}"/>
              </a:ext>
            </a:extLst>
          </p:cNvPr>
          <p:cNvSpPr txBox="1"/>
          <p:nvPr/>
        </p:nvSpPr>
        <p:spPr>
          <a:xfrm>
            <a:off x="6882598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https://huggingface.co/learn/deep-rl-course</a:t>
            </a:r>
          </a:p>
        </p:txBody>
      </p:sp>
      <p:pic>
        <p:nvPicPr>
          <p:cNvPr id="5122" name="Picture 2" descr="Exploration Exploitation Tradeoff">
            <a:extLst>
              <a:ext uri="{FF2B5EF4-FFF2-40B4-BE49-F238E27FC236}">
                <a16:creationId xmlns:a16="http://schemas.microsoft.com/office/drawing/2014/main" id="{8D519A5C-A0D2-7EE1-4B52-77DB099CD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" t="5641" r="4989" b="2570"/>
          <a:stretch/>
        </p:blipFill>
        <p:spPr bwMode="auto">
          <a:xfrm>
            <a:off x="1638299" y="952500"/>
            <a:ext cx="892492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455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F60B003-E855-D0EB-42EA-7470D38D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23</a:t>
            </a:fld>
            <a:endParaRPr lang="en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34255A4-D930-1347-8AF3-22FFBAFFA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159" y="671512"/>
            <a:ext cx="9297682" cy="551497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C8AF2B3-7778-FEE3-2422-D6136A78DEB0}"/>
              </a:ext>
            </a:extLst>
          </p:cNvPr>
          <p:cNvSpPr txBox="1"/>
          <p:nvPr/>
        </p:nvSpPr>
        <p:spPr>
          <a:xfrm>
            <a:off x="6882598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https://huggingface.co/learn/deep-rl-course</a:t>
            </a:r>
          </a:p>
        </p:txBody>
      </p:sp>
    </p:spTree>
    <p:extLst>
      <p:ext uri="{BB962C8B-B14F-4D97-AF65-F5344CB8AC3E}">
        <p14:creationId xmlns:p14="http://schemas.microsoft.com/office/powerpoint/2010/main" val="3898264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F60B003-E855-D0EB-42EA-7470D38D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24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C8AF2B3-7778-FEE3-2422-D6136A78DEB0}"/>
              </a:ext>
            </a:extLst>
          </p:cNvPr>
          <p:cNvSpPr txBox="1"/>
          <p:nvPr/>
        </p:nvSpPr>
        <p:spPr>
          <a:xfrm>
            <a:off x="6882598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https://huggingface.co/learn/deep-rl-course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1C536C7-6A89-394C-4772-F7FDF1888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714375"/>
            <a:ext cx="985837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77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F60B003-E855-D0EB-42EA-7470D38D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25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C8AF2B3-7778-FEE3-2422-D6136A78DEB0}"/>
              </a:ext>
            </a:extLst>
          </p:cNvPr>
          <p:cNvSpPr txBox="1"/>
          <p:nvPr/>
        </p:nvSpPr>
        <p:spPr>
          <a:xfrm>
            <a:off x="6882598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https://huggingface.co/learn/deep-rl-course</a:t>
            </a:r>
          </a:p>
        </p:txBody>
      </p:sp>
      <p:pic>
        <p:nvPicPr>
          <p:cNvPr id="10242" name="Picture 2" descr="Pbm recap">
            <a:extLst>
              <a:ext uri="{FF2B5EF4-FFF2-40B4-BE49-F238E27FC236}">
                <a16:creationId xmlns:a16="http://schemas.microsoft.com/office/drawing/2014/main" id="{F5A9A18D-CF9B-7FCD-D7A0-F694C6FD07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0" t="5347" r="4314" b="1588"/>
          <a:stretch/>
        </p:blipFill>
        <p:spPr bwMode="auto">
          <a:xfrm>
            <a:off x="1838325" y="1009650"/>
            <a:ext cx="8696325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477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F60B003-E855-D0EB-42EA-7470D38D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26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C8AF2B3-7778-FEE3-2422-D6136A78DEB0}"/>
              </a:ext>
            </a:extLst>
          </p:cNvPr>
          <p:cNvSpPr txBox="1"/>
          <p:nvPr/>
        </p:nvSpPr>
        <p:spPr>
          <a:xfrm>
            <a:off x="6882598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https://huggingface.co/learn/deep-rl-course</a:t>
            </a:r>
          </a:p>
        </p:txBody>
      </p:sp>
      <p:pic>
        <p:nvPicPr>
          <p:cNvPr id="9218" name="Picture 2" descr="Pbm recap">
            <a:extLst>
              <a:ext uri="{FF2B5EF4-FFF2-40B4-BE49-F238E27FC236}">
                <a16:creationId xmlns:a16="http://schemas.microsoft.com/office/drawing/2014/main" id="{166C6DF0-7B69-E3EA-9D0A-C8E657DA17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1" t="4913" r="5093" b="5021"/>
          <a:stretch/>
        </p:blipFill>
        <p:spPr bwMode="auto">
          <a:xfrm>
            <a:off x="1771650" y="885824"/>
            <a:ext cx="8915400" cy="518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899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F60B003-E855-D0EB-42EA-7470D38D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27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C8AF2B3-7778-FEE3-2422-D6136A78DEB0}"/>
              </a:ext>
            </a:extLst>
          </p:cNvPr>
          <p:cNvSpPr txBox="1"/>
          <p:nvPr/>
        </p:nvSpPr>
        <p:spPr>
          <a:xfrm>
            <a:off x="6882598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https://huggingface.co/learn/deep-rl-course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5AF8CAD-E7D6-48F9-66B2-4832361EB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85775"/>
            <a:ext cx="100584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01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F60B003-E855-D0EB-42EA-7470D38D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28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C8AF2B3-7778-FEE3-2422-D6136A78DEB0}"/>
              </a:ext>
            </a:extLst>
          </p:cNvPr>
          <p:cNvSpPr txBox="1"/>
          <p:nvPr/>
        </p:nvSpPr>
        <p:spPr>
          <a:xfrm>
            <a:off x="6882598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https://huggingface.co/learn/deep-rl-course</a:t>
            </a:r>
          </a:p>
        </p:txBody>
      </p:sp>
      <p:pic>
        <p:nvPicPr>
          <p:cNvPr id="16386" name="Picture 2" descr="Two RL approaches">
            <a:extLst>
              <a:ext uri="{FF2B5EF4-FFF2-40B4-BE49-F238E27FC236}">
                <a16:creationId xmlns:a16="http://schemas.microsoft.com/office/drawing/2014/main" id="{6D8DF828-2943-B7E5-9347-E3E210189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" t="5087" r="3414"/>
          <a:stretch/>
        </p:blipFill>
        <p:spPr bwMode="auto">
          <a:xfrm>
            <a:off x="1343025" y="847725"/>
            <a:ext cx="9753600" cy="550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051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F60B003-E855-D0EB-42EA-7470D38D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29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C8AF2B3-7778-FEE3-2422-D6136A78DEB0}"/>
              </a:ext>
            </a:extLst>
          </p:cNvPr>
          <p:cNvSpPr txBox="1"/>
          <p:nvPr/>
        </p:nvSpPr>
        <p:spPr>
          <a:xfrm>
            <a:off x="6882598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https://huggingface.co/learn/deep-rl-course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D775417-A5F7-C7FE-AD52-01C51A6D0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571500"/>
            <a:ext cx="9620250" cy="2409558"/>
          </a:xfrm>
          <a:prstGeom prst="rect">
            <a:avLst/>
          </a:prstGeom>
        </p:spPr>
      </p:pic>
      <p:pic>
        <p:nvPicPr>
          <p:cNvPr id="14338" name="Picture 2" descr="Exercise RL Loop">
            <a:extLst>
              <a:ext uri="{FF2B5EF4-FFF2-40B4-BE49-F238E27FC236}">
                <a16:creationId xmlns:a16="http://schemas.microsoft.com/office/drawing/2014/main" id="{5F3FBEB2-932F-B168-99E2-A2ABFE470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3344565"/>
            <a:ext cx="4962525" cy="279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9EDAFF6-2903-A72F-5985-43F91E37D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27" y="2895900"/>
            <a:ext cx="2338388" cy="39124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CA2334E-9DFC-BA18-5DC4-82E3CCB05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919" y="3344565"/>
            <a:ext cx="3939330" cy="331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04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3A3C1C-C6A4-FEE2-2315-05C40527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3</a:t>
            </a:fld>
            <a:endParaRPr lang="en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20C77A4-FD3A-EDBD-AC44-B5E92823D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156" y="504824"/>
            <a:ext cx="8445688" cy="528637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9DDABEE-E4AF-B58B-44BF-9BC2C66FD028}"/>
              </a:ext>
            </a:extLst>
          </p:cNvPr>
          <p:cNvSpPr txBox="1"/>
          <p:nvPr/>
        </p:nvSpPr>
        <p:spPr>
          <a:xfrm>
            <a:off x="3197672" y="5883443"/>
            <a:ext cx="579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rgbClr val="0000FF"/>
                </a:solidFill>
              </a:rPr>
              <a:t>https://www.youtube.com/watch?v=WXuK6gekU1Y</a:t>
            </a:r>
          </a:p>
        </p:txBody>
      </p:sp>
    </p:spTree>
    <p:extLst>
      <p:ext uri="{BB962C8B-B14F-4D97-AF65-F5344CB8AC3E}">
        <p14:creationId xmlns:p14="http://schemas.microsoft.com/office/powerpoint/2010/main" val="2937398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F60B003-E855-D0EB-42EA-7470D38D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30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C8AF2B3-7778-FEE3-2422-D6136A78DEB0}"/>
              </a:ext>
            </a:extLst>
          </p:cNvPr>
          <p:cNvSpPr txBox="1"/>
          <p:nvPr/>
        </p:nvSpPr>
        <p:spPr>
          <a:xfrm>
            <a:off x="6882598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https://huggingface.co/learn/deep-rl-course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EB89693-5BF0-AB93-FE26-BA5DB83AC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495902"/>
            <a:ext cx="8010525" cy="315698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CFFBB6B-64EE-2699-D1E9-8316D5AB7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6" y="3938587"/>
            <a:ext cx="8332284" cy="185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30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616507A-F1F2-C08E-8104-E0D10089E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0" b="18015"/>
          <a:stretch/>
        </p:blipFill>
        <p:spPr>
          <a:xfrm>
            <a:off x="1185862" y="726280"/>
            <a:ext cx="9820276" cy="5031441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CC39E0-4308-29E2-59C8-F1CD701AD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48D5072-2B2C-EBB1-A746-1F5E6F8499F5}"/>
              </a:ext>
            </a:extLst>
          </p:cNvPr>
          <p:cNvSpPr txBox="1"/>
          <p:nvPr/>
        </p:nvSpPr>
        <p:spPr>
          <a:xfrm>
            <a:off x="3357562" y="6114669"/>
            <a:ext cx="547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rgbClr val="0000FF"/>
                </a:solidFill>
              </a:rPr>
              <a:t>https://www.youtube.com/watch?v=vXtfdGphr3c</a:t>
            </a:r>
          </a:p>
        </p:txBody>
      </p:sp>
    </p:spTree>
    <p:extLst>
      <p:ext uri="{BB962C8B-B14F-4D97-AF65-F5344CB8AC3E}">
        <p14:creationId xmlns:p14="http://schemas.microsoft.com/office/powerpoint/2010/main" val="2757387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FF89B-F3DE-4F31-6F8F-709123F8FE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Reinforcement Learning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8B60F-1989-73AB-DC04-DE30784B1E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3980"/>
            <a:ext cx="9144000" cy="1655762"/>
          </a:xfrm>
        </p:spPr>
        <p:txBody>
          <a:bodyPr/>
          <a:lstStyle/>
          <a:p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dirty="0" err="1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Dr. Aygul Zagidullina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324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, Design enthält.&#10;&#10;Automatisch generierte Beschreibung">
            <a:extLst>
              <a:ext uri="{FF2B5EF4-FFF2-40B4-BE49-F238E27FC236}">
                <a16:creationId xmlns:a16="http://schemas.microsoft.com/office/drawing/2014/main" id="{2EFF8E49-670D-F3C6-8036-3C0D99EF1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15" y="884844"/>
            <a:ext cx="10226169" cy="5240913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3E9393-20A3-BD18-1DEB-121762F5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C5B665B-6AC0-2C3C-E624-3264C2C35467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548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, Multimedia-Software enthält.&#10;&#10;Automatisch generierte Beschreibung">
            <a:extLst>
              <a:ext uri="{FF2B5EF4-FFF2-40B4-BE49-F238E27FC236}">
                <a16:creationId xmlns:a16="http://schemas.microsoft.com/office/drawing/2014/main" id="{063CF9F6-1969-0AA7-C20F-F0E5ED871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92" y="643466"/>
            <a:ext cx="10129215" cy="557106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3373A1-D225-067E-E3B5-5BD2EE82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393D023-A153-28B2-95B1-D0718EE3E17E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827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064223D-EAC9-C2E7-1207-DD64A816A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255" y="504077"/>
            <a:ext cx="8132945" cy="557106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6B0481-E2DC-64BD-31BB-29A99A751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FF22811-F99D-E6BD-A362-C6A8F0371986}"/>
              </a:ext>
            </a:extLst>
          </p:cNvPr>
          <p:cNvSpPr txBox="1"/>
          <p:nvPr/>
        </p:nvSpPr>
        <p:spPr>
          <a:xfrm>
            <a:off x="2209800" y="6075144"/>
            <a:ext cx="8005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rgbClr val="0000FF"/>
                </a:solidFill>
              </a:rPr>
              <a:t>https://blog.tensorflow.org/2021/08/how-digitec-galaxus-trains-and-serves-millions-of-personalized-newsletters-per-week-with-TFX.html</a:t>
            </a:r>
          </a:p>
        </p:txBody>
      </p:sp>
    </p:spTree>
    <p:extLst>
      <p:ext uri="{BB962C8B-B14F-4D97-AF65-F5344CB8AC3E}">
        <p14:creationId xmlns:p14="http://schemas.microsoft.com/office/powerpoint/2010/main" val="3718833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698F76E-FC40-21DB-ACFE-6190CBAF7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77815"/>
            <a:ext cx="10905066" cy="5207168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E79CCA-14E7-17BB-FEFD-D90DA75E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B250A3C-5110-65CA-7BE6-6588B66F5FCB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957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FF89B-F3DE-4F31-6F8F-709123F8FE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Reinforcement Learning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8B60F-1989-73AB-DC04-DE30784B1E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3980"/>
            <a:ext cx="9144000" cy="1655762"/>
          </a:xfrm>
        </p:spPr>
        <p:txBody>
          <a:bodyPr/>
          <a:lstStyle/>
          <a:p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Model-</a:t>
            </a:r>
            <a:r>
              <a:rPr lang="de-CH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 and Model-</a:t>
            </a:r>
            <a:r>
              <a:rPr lang="de-CH" dirty="0" err="1">
                <a:latin typeface="Arial" panose="020B0604020202020204" pitchFamily="34" charset="0"/>
                <a:cs typeface="Arial" panose="020B0604020202020204" pitchFamily="34" charset="0"/>
              </a:rPr>
              <a:t>free</a:t>
            </a:r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dirty="0" err="1">
                <a:latin typeface="Arial" panose="020B0604020202020204" pitchFamily="34" charset="0"/>
                <a:cs typeface="Arial" panose="020B0604020202020204" pitchFamily="34" charset="0"/>
              </a:rPr>
              <a:t>Approaches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Dr. Aygul Zagidullina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69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485995DF-805D-3C44-2FA6-95FAF03E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92" y="643466"/>
            <a:ext cx="10129215" cy="557106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AAE83E-3940-9DAA-7586-1AED66B3D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D3829B3-7C33-E5E7-389E-9145262253B9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439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DF4ADC2-5E05-751F-C9D9-EB7801F31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30" y="643466"/>
            <a:ext cx="10222140" cy="557106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9E7077-2956-CB11-5C93-0E9B257C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08E7D6E-19F3-3ABC-1226-1B62B33E7EC4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913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3A3C1C-C6A4-FEE2-2315-05C40527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4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9DDABEE-E4AF-B58B-44BF-9BC2C66FD028}"/>
              </a:ext>
            </a:extLst>
          </p:cNvPr>
          <p:cNvSpPr txBox="1"/>
          <p:nvPr/>
        </p:nvSpPr>
        <p:spPr>
          <a:xfrm>
            <a:off x="3197672" y="5883443"/>
            <a:ext cx="579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rgbClr val="0000FF"/>
                </a:solidFill>
              </a:rPr>
              <a:t>https://www.youtube.com/watch?v=WXHFqTvfFSw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EB20C4B-D540-92CD-910C-85DA30F9943B}"/>
              </a:ext>
            </a:extLst>
          </p:cNvPr>
          <p:cNvSpPr txBox="1"/>
          <p:nvPr/>
        </p:nvSpPr>
        <p:spPr>
          <a:xfrm>
            <a:off x="3588290" y="549469"/>
            <a:ext cx="5254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AlphaGo Zero: Discovering new knowledge</a:t>
            </a:r>
          </a:p>
          <a:p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9407E14-8056-826A-C00A-916C3DE26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306" y="1195800"/>
            <a:ext cx="8509388" cy="458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71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8505655-E5AA-B2FB-B57D-AC99DB35D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26" y="643466"/>
            <a:ext cx="9992948" cy="557106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9E7077-2956-CB11-5C93-0E9B257C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03CAE66-5AC9-C791-B04C-D3855B03BC72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293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59357D0-1863-91E4-248E-6653EDC0D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98" y="1040701"/>
            <a:ext cx="10109203" cy="477659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9E7077-2956-CB11-5C93-0E9B257C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5BCCC7E-A10A-4711-F1F7-EF6D3531F47E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678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FC0F5E1-DA57-904A-04C3-5FBA0031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12" y="643466"/>
            <a:ext cx="10364775" cy="557106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9E7077-2956-CB11-5C93-0E9B257C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DBF2C26-2A9A-4DCC-AE9F-18A0469C4713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3285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FF89B-F3DE-4F31-6F8F-709123F8FE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Reinforcement Learning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8B60F-1989-73AB-DC04-DE30784B1E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3980"/>
            <a:ext cx="9144000" cy="1655762"/>
          </a:xfrm>
        </p:spPr>
        <p:txBody>
          <a:bodyPr>
            <a:normAutofit/>
          </a:bodyPr>
          <a:lstStyle/>
          <a:p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Policy-</a:t>
            </a:r>
            <a:r>
              <a:rPr lang="de-CH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dirty="0" err="1">
                <a:latin typeface="Arial" panose="020B0604020202020204" pitchFamily="34" charset="0"/>
                <a:cs typeface="Arial" panose="020B0604020202020204" pitchFamily="34" charset="0"/>
              </a:rPr>
              <a:t>Approaches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Dr. Aygul Zagidullina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2796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B34ED8A-6373-697B-144F-7CA3E98D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70890"/>
            <a:ext cx="10905066" cy="5316218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9E7077-2956-CB11-5C93-0E9B257C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35CF186-E72D-1993-4E57-44A1D608F9E3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225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DA6B238-236A-6F84-804C-3DFD9F64A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04" y="643466"/>
            <a:ext cx="10316792" cy="557106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9E7077-2956-CB11-5C93-0E9B257C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C08EE37-1266-8DE1-44EC-575CB3394F9B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1579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7EFA3E0-071B-3678-1C1A-18E8F54FD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1A7CB3-DC54-A5EB-C19B-0AEDB977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14134A-05FD-FD37-28CA-DB22B03661F4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705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9FE5D23-8F07-D366-0523-24B6CC52B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6" y="643466"/>
            <a:ext cx="10765348" cy="557106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1A7CB3-DC54-A5EB-C19B-0AEDB977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14E12D6-68F6-416B-651C-B7BF1B8F1CCC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4836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ADC0354-9606-D500-4CA3-DB9FF2B4B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52567"/>
            <a:ext cx="10905066" cy="4552864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1A7CB3-DC54-A5EB-C19B-0AEDB977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48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44552B5-A4D0-81EB-0AEF-6E38323FC33E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7911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FF89B-F3DE-4F31-6F8F-709123F8FE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Reinforcement Learning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8B60F-1989-73AB-DC04-DE30784B1E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3980"/>
            <a:ext cx="9144000" cy="1655762"/>
          </a:xfrm>
        </p:spPr>
        <p:txBody>
          <a:bodyPr>
            <a:normAutofit/>
          </a:bodyPr>
          <a:lstStyle/>
          <a:p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Value-</a:t>
            </a:r>
            <a:r>
              <a:rPr lang="de-CH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dirty="0" err="1">
                <a:latin typeface="Arial" panose="020B0604020202020204" pitchFamily="34" charset="0"/>
                <a:cs typeface="Arial" panose="020B0604020202020204" pitchFamily="34" charset="0"/>
              </a:rPr>
              <a:t>Approaches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Dr. Aygul Zagidullina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93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56E79C3-257D-5F22-11D8-C507CD600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840564" y="590550"/>
            <a:ext cx="10094135" cy="567689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D9B3CF5-C075-BD6D-45E8-836DDAB46188}"/>
              </a:ext>
            </a:extLst>
          </p:cNvPr>
          <p:cNvSpPr txBox="1"/>
          <p:nvPr/>
        </p:nvSpPr>
        <p:spPr>
          <a:xfrm>
            <a:off x="8188171" y="6387003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F3624C3-2869-7E5A-31AB-E6ECE4C8C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139809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73EF63ED-10E9-18A3-A450-4BE7240F4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98152"/>
            <a:ext cx="10905066" cy="5261695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9E7077-2956-CB11-5C93-0E9B257C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50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C1B108F-7B95-846B-7301-71DBCD31C3FF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395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tate value function">
            <a:extLst>
              <a:ext uri="{FF2B5EF4-FFF2-40B4-BE49-F238E27FC236}">
                <a16:creationId xmlns:a16="http://schemas.microsoft.com/office/drawing/2014/main" id="{4BFE3747-1599-CE4F-EF0C-2F9F5648A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" t="5889" r="4126" b="760"/>
          <a:stretch/>
        </p:blipFill>
        <p:spPr bwMode="auto">
          <a:xfrm>
            <a:off x="1924050" y="971551"/>
            <a:ext cx="8715375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1A7CB3-DC54-A5EB-C19B-0AEDB977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51</a:t>
            </a:fld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6B98C3D-77AF-3EF7-4FEC-7D71058AEC3D}"/>
              </a:ext>
            </a:extLst>
          </p:cNvPr>
          <p:cNvSpPr txBox="1"/>
          <p:nvPr/>
        </p:nvSpPr>
        <p:spPr>
          <a:xfrm>
            <a:off x="6882598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https://huggingface.co/learn/deep-rl-course</a:t>
            </a:r>
          </a:p>
        </p:txBody>
      </p:sp>
    </p:spTree>
    <p:extLst>
      <p:ext uri="{BB962C8B-B14F-4D97-AF65-F5344CB8AC3E}">
        <p14:creationId xmlns:p14="http://schemas.microsoft.com/office/powerpoint/2010/main" val="22192215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ction State value function">
            <a:extLst>
              <a:ext uri="{FF2B5EF4-FFF2-40B4-BE49-F238E27FC236}">
                <a16:creationId xmlns:a16="http://schemas.microsoft.com/office/drawing/2014/main" id="{B26B5DAC-85F0-1622-E73C-6695FCAE2C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" t="6745" r="3549" b="1443"/>
          <a:stretch/>
        </p:blipFill>
        <p:spPr bwMode="auto">
          <a:xfrm>
            <a:off x="1676400" y="1019175"/>
            <a:ext cx="9020175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1A7CB3-DC54-A5EB-C19B-0AEDB977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52</a:t>
            </a:fld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93E1B4E-8794-2F2C-15FF-0C648DCEF2DC}"/>
              </a:ext>
            </a:extLst>
          </p:cNvPr>
          <p:cNvSpPr txBox="1"/>
          <p:nvPr/>
        </p:nvSpPr>
        <p:spPr>
          <a:xfrm>
            <a:off x="6882598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https://huggingface.co/learn/deep-rl-course</a:t>
            </a:r>
          </a:p>
        </p:txBody>
      </p:sp>
    </p:spTree>
    <p:extLst>
      <p:ext uri="{BB962C8B-B14F-4D97-AF65-F5344CB8AC3E}">
        <p14:creationId xmlns:p14="http://schemas.microsoft.com/office/powerpoint/2010/main" val="3274582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wo types of value function">
            <a:extLst>
              <a:ext uri="{FF2B5EF4-FFF2-40B4-BE49-F238E27FC236}">
                <a16:creationId xmlns:a16="http://schemas.microsoft.com/office/drawing/2014/main" id="{9FBFE0EB-BDDA-E90F-FE10-FEF9B2420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" t="5377" r="3837" b="5890"/>
          <a:stretch/>
        </p:blipFill>
        <p:spPr bwMode="auto">
          <a:xfrm>
            <a:off x="1485899" y="942975"/>
            <a:ext cx="9182101" cy="494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1A7CB3-DC54-A5EB-C19B-0AEDB977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BA767BC-D5A4-6FA7-614D-24A6B7B8A460}"/>
              </a:ext>
            </a:extLst>
          </p:cNvPr>
          <p:cNvSpPr txBox="1"/>
          <p:nvPr/>
        </p:nvSpPr>
        <p:spPr>
          <a:xfrm>
            <a:off x="6882598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https://huggingface.co/learn/deep-rl-course</a:t>
            </a:r>
          </a:p>
        </p:txBody>
      </p:sp>
    </p:spTree>
    <p:extLst>
      <p:ext uri="{BB962C8B-B14F-4D97-AF65-F5344CB8AC3E}">
        <p14:creationId xmlns:p14="http://schemas.microsoft.com/office/powerpoint/2010/main" val="12777288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ink between value and policy">
            <a:extLst>
              <a:ext uri="{FF2B5EF4-FFF2-40B4-BE49-F238E27FC236}">
                <a16:creationId xmlns:a16="http://schemas.microsoft.com/office/drawing/2014/main" id="{D4C1B392-6A3C-2678-C7DB-442384E79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1" t="5889" r="3452" b="12899"/>
          <a:stretch/>
        </p:blipFill>
        <p:spPr bwMode="auto">
          <a:xfrm>
            <a:off x="1538287" y="1166812"/>
            <a:ext cx="9115426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916CAD-499E-499A-6270-5B56B22C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54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B8EBA9A-650E-49EB-4EBD-F3A1DF4C8417}"/>
              </a:ext>
            </a:extLst>
          </p:cNvPr>
          <p:cNvSpPr txBox="1"/>
          <p:nvPr/>
        </p:nvSpPr>
        <p:spPr>
          <a:xfrm>
            <a:off x="6882598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https://huggingface.co/learn/deep-rl-course</a:t>
            </a:r>
          </a:p>
        </p:txBody>
      </p:sp>
    </p:spTree>
    <p:extLst>
      <p:ext uri="{BB962C8B-B14F-4D97-AF65-F5344CB8AC3E}">
        <p14:creationId xmlns:p14="http://schemas.microsoft.com/office/powerpoint/2010/main" val="28297532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1519592D-E192-5872-AB20-ACEDC19F7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64" y="282157"/>
            <a:ext cx="7544942" cy="18485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B254EAA-E832-0A17-185B-9FD1A879A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675" y="2308295"/>
            <a:ext cx="7725918" cy="444240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BF5A14-F4FF-B54C-D4C3-82B144847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767" y="6500896"/>
            <a:ext cx="952499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28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14C5D4C-E5F4-1314-BBE3-BFB5F1F29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5" y="643466"/>
            <a:ext cx="10662329" cy="557106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9E7077-2956-CB11-5C93-0E9B257C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56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D9E1B8E-930B-DE84-1B8B-5EDCC25EA8D4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7206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4223681-4D7F-8251-1544-E68DD44CF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61728"/>
            <a:ext cx="10905066" cy="4934543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9E7077-2956-CB11-5C93-0E9B257C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57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A26B742-0C4B-5F71-DC5E-16208310BE74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7954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E306DE7-E296-5497-36A1-ED032F332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4" y="643466"/>
            <a:ext cx="10870372" cy="557106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9E7077-2956-CB11-5C93-0E9B257C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58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634128C-2555-D360-81A5-1F58D1EF5FB5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6932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onte Carlo">
            <a:extLst>
              <a:ext uri="{FF2B5EF4-FFF2-40B4-BE49-F238E27FC236}">
                <a16:creationId xmlns:a16="http://schemas.microsoft.com/office/drawing/2014/main" id="{CB81262D-A18C-C35E-9B4C-4D2C4702F7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" t="5546" r="2779" b="4864"/>
          <a:stretch/>
        </p:blipFill>
        <p:spPr bwMode="auto">
          <a:xfrm>
            <a:off x="1343025" y="952501"/>
            <a:ext cx="942975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1A7CB3-DC54-A5EB-C19B-0AEDB977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59</a:t>
            </a:fld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D4DDFB4-D6FC-6BEE-9078-E91B0BF68EB1}"/>
              </a:ext>
            </a:extLst>
          </p:cNvPr>
          <p:cNvSpPr txBox="1"/>
          <p:nvPr/>
        </p:nvSpPr>
        <p:spPr>
          <a:xfrm>
            <a:off x="6882598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https://huggingface.co/learn/deep-rl-course</a:t>
            </a:r>
          </a:p>
        </p:txBody>
      </p:sp>
    </p:spTree>
    <p:extLst>
      <p:ext uri="{BB962C8B-B14F-4D97-AF65-F5344CB8AC3E}">
        <p14:creationId xmlns:p14="http://schemas.microsoft.com/office/powerpoint/2010/main" val="2914628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B82FF8-ACE1-1055-2F31-C3155E010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11" y="658089"/>
            <a:ext cx="8669784" cy="700195"/>
          </a:xfrm>
        </p:spPr>
        <p:txBody>
          <a:bodyPr>
            <a:normAutofit/>
          </a:bodyPr>
          <a:lstStyle/>
          <a:p>
            <a:r>
              <a:rPr lang="de-CH" sz="32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Origins </a:t>
            </a:r>
            <a:r>
              <a:rPr lang="de-CH" sz="32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CH" sz="32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Reinforcement Learning </a:t>
            </a:r>
            <a:endParaRPr lang="de-CH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F2A2AC-5C18-CC89-261C-EEF1373F6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6</a:t>
            </a:fld>
            <a:endParaRPr lang="en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B64FDA9-2E2D-8336-3FEE-2710C9836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11" y="1624614"/>
            <a:ext cx="10473140" cy="446540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DECAF63-3833-149A-C4B6-78A212547655}"/>
              </a:ext>
            </a:extLst>
          </p:cNvPr>
          <p:cNvSpPr txBox="1"/>
          <p:nvPr/>
        </p:nvSpPr>
        <p:spPr>
          <a:xfrm>
            <a:off x="8188171" y="6387003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ZHAW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lecture</a:t>
            </a:r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slides</a:t>
            </a:r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 on RL</a:t>
            </a:r>
          </a:p>
        </p:txBody>
      </p:sp>
    </p:spTree>
    <p:extLst>
      <p:ext uri="{BB962C8B-B14F-4D97-AF65-F5344CB8AC3E}">
        <p14:creationId xmlns:p14="http://schemas.microsoft.com/office/powerpoint/2010/main" val="4912133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mporal Difference">
            <a:extLst>
              <a:ext uri="{FF2B5EF4-FFF2-40B4-BE49-F238E27FC236}">
                <a16:creationId xmlns:a16="http://schemas.microsoft.com/office/drawing/2014/main" id="{146C94AB-47A5-1DD8-0236-54A54EF2B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" t="8453" r="1914"/>
          <a:stretch/>
        </p:blipFill>
        <p:spPr bwMode="auto">
          <a:xfrm>
            <a:off x="1457325" y="1114425"/>
            <a:ext cx="9401176" cy="510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1A7CB3-DC54-A5EB-C19B-0AEDB977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60</a:t>
            </a:fld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EEF2FB8-D045-5AD4-5FE8-74B49F9AFFAC}"/>
              </a:ext>
            </a:extLst>
          </p:cNvPr>
          <p:cNvSpPr txBox="1"/>
          <p:nvPr/>
        </p:nvSpPr>
        <p:spPr>
          <a:xfrm>
            <a:off x="6882598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https://huggingface.co/learn/deep-rl-course</a:t>
            </a:r>
          </a:p>
        </p:txBody>
      </p:sp>
    </p:spTree>
    <p:extLst>
      <p:ext uri="{BB962C8B-B14F-4D97-AF65-F5344CB8AC3E}">
        <p14:creationId xmlns:p14="http://schemas.microsoft.com/office/powerpoint/2010/main" val="40524212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1A7CB3-DC54-A5EB-C19B-0AEDB977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61</a:t>
            </a:fld>
            <a:endParaRPr lang="en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43528F0-B595-A929-A43F-7636B6AA1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1371600"/>
            <a:ext cx="10182225" cy="41148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4D25F4B-A970-73B8-FC1C-8931B3C4A110}"/>
              </a:ext>
            </a:extLst>
          </p:cNvPr>
          <p:cNvSpPr txBox="1"/>
          <p:nvPr/>
        </p:nvSpPr>
        <p:spPr>
          <a:xfrm>
            <a:off x="6882598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https://huggingface.co/learn/deep-rl-course</a:t>
            </a:r>
          </a:p>
        </p:txBody>
      </p:sp>
    </p:spTree>
    <p:extLst>
      <p:ext uri="{BB962C8B-B14F-4D97-AF65-F5344CB8AC3E}">
        <p14:creationId xmlns:p14="http://schemas.microsoft.com/office/powerpoint/2010/main" val="37788238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10CEED1A-6F80-4B1C-B327-18CB78D57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51" y="643466"/>
            <a:ext cx="9860298" cy="557106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9E7077-2956-CB11-5C93-0E9B257C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62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3E2B0A5-1721-0A7F-2A1C-F04AFBA70A5B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8466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9AF3C581-1E9D-15B5-6BE2-6ABF7F219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04" y="643466"/>
            <a:ext cx="10316792" cy="557106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BC5E4C-6850-416F-370C-C22AB6722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63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7770AA-FB9E-19F1-E632-BC4BFA15B47E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6358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, Diagramm, Zahl enthält.&#10;&#10;Automatisch generierte Beschreibung">
            <a:extLst>
              <a:ext uri="{FF2B5EF4-FFF2-40B4-BE49-F238E27FC236}">
                <a16:creationId xmlns:a16="http://schemas.microsoft.com/office/drawing/2014/main" id="{CBB9FF9B-9093-5A17-B4EE-D94B2811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2" y="643466"/>
            <a:ext cx="10611556" cy="557106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F510B0-9195-9C86-9742-AB7FD51C3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64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A87BDD-D62B-759B-B8F2-CAB3A8895575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8533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3D85C0-6B08-AD73-B0DF-2A82210C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65</a:t>
            </a:fld>
            <a:endParaRPr lang="en-CH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B59F2E-4469-DF81-7582-4910C18B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30" y="1095277"/>
            <a:ext cx="10683140" cy="493266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EF12A73-18A9-0EA0-0F51-54DC459D1172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8312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558F86F-F9D8-A69F-4048-372543FE9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4521"/>
            <a:ext cx="10905066" cy="5288956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1A7CB3-DC54-A5EB-C19B-0AEDB977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66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335B51B-41AF-35F8-315E-421846321546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068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ction State value function">
            <a:extLst>
              <a:ext uri="{FF2B5EF4-FFF2-40B4-BE49-F238E27FC236}">
                <a16:creationId xmlns:a16="http://schemas.microsoft.com/office/drawing/2014/main" id="{B26B5DAC-85F0-1622-E73C-6695FCAE2C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" t="6745" r="3549" b="1443"/>
          <a:stretch/>
        </p:blipFill>
        <p:spPr bwMode="auto">
          <a:xfrm>
            <a:off x="1676400" y="1019175"/>
            <a:ext cx="9020175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1A7CB3-DC54-A5EB-C19B-0AEDB977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67</a:t>
            </a:fld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93E1B4E-8794-2F2C-15FF-0C648DCEF2DC}"/>
              </a:ext>
            </a:extLst>
          </p:cNvPr>
          <p:cNvSpPr txBox="1"/>
          <p:nvPr/>
        </p:nvSpPr>
        <p:spPr>
          <a:xfrm>
            <a:off x="6882598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https://huggingface.co/learn/deep-rl-course</a:t>
            </a:r>
          </a:p>
        </p:txBody>
      </p:sp>
    </p:spTree>
    <p:extLst>
      <p:ext uri="{BB962C8B-B14F-4D97-AF65-F5344CB8AC3E}">
        <p14:creationId xmlns:p14="http://schemas.microsoft.com/office/powerpoint/2010/main" val="16084860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ff-on policy">
            <a:extLst>
              <a:ext uri="{FF2B5EF4-FFF2-40B4-BE49-F238E27FC236}">
                <a16:creationId xmlns:a16="http://schemas.microsoft.com/office/drawing/2014/main" id="{3E6522BD-137A-B614-2764-62DBB6C5D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7" r="3068"/>
          <a:stretch/>
        </p:blipFill>
        <p:spPr bwMode="auto">
          <a:xfrm>
            <a:off x="1295870" y="793221"/>
            <a:ext cx="9600260" cy="527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FEAEE6-81E6-73CF-7CD6-7540BE453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68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BC64389-46D2-832B-FCD0-23F9DEDBD9B6}"/>
              </a:ext>
            </a:extLst>
          </p:cNvPr>
          <p:cNvSpPr txBox="1"/>
          <p:nvPr/>
        </p:nvSpPr>
        <p:spPr>
          <a:xfrm>
            <a:off x="6882598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https://huggingface.co/learn/deep-rl-course</a:t>
            </a:r>
          </a:p>
        </p:txBody>
      </p:sp>
    </p:spTree>
    <p:extLst>
      <p:ext uri="{BB962C8B-B14F-4D97-AF65-F5344CB8AC3E}">
        <p14:creationId xmlns:p14="http://schemas.microsoft.com/office/powerpoint/2010/main" val="42087454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Value based RL">
            <a:extLst>
              <a:ext uri="{FF2B5EF4-FFF2-40B4-BE49-F238E27FC236}">
                <a16:creationId xmlns:a16="http://schemas.microsoft.com/office/drawing/2014/main" id="{8466BEEF-461D-DE0B-F42F-2BA289BF8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940" y="643466"/>
            <a:ext cx="990411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9E7077-2956-CB11-5C93-0E9B257C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69</a:t>
            </a:fld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4AAC6C8-44C6-C60A-6AC5-1FFE911ED487}"/>
              </a:ext>
            </a:extLst>
          </p:cNvPr>
          <p:cNvSpPr txBox="1"/>
          <p:nvPr/>
        </p:nvSpPr>
        <p:spPr>
          <a:xfrm>
            <a:off x="6882598" y="6356350"/>
            <a:ext cx="518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https://huggingface.co/learn/deep-rl-course</a:t>
            </a:r>
          </a:p>
        </p:txBody>
      </p:sp>
    </p:spTree>
    <p:extLst>
      <p:ext uri="{BB962C8B-B14F-4D97-AF65-F5344CB8AC3E}">
        <p14:creationId xmlns:p14="http://schemas.microsoft.com/office/powerpoint/2010/main" val="3955004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Screenshot, Person, Cartoon enthält.&#10;&#10;Automatisch generierte Beschreibung">
            <a:extLst>
              <a:ext uri="{FF2B5EF4-FFF2-40B4-BE49-F238E27FC236}">
                <a16:creationId xmlns:a16="http://schemas.microsoft.com/office/drawing/2014/main" id="{C46CF7E7-71FF-C500-0B83-B6E9B2D60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59" y="643466"/>
            <a:ext cx="9170481" cy="557106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423DA7-1EAD-3754-6A6E-0173B323D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4453DD1-173E-D729-1C96-F50C2E424391}"/>
              </a:ext>
            </a:extLst>
          </p:cNvPr>
          <p:cNvSpPr txBox="1"/>
          <p:nvPr/>
        </p:nvSpPr>
        <p:spPr>
          <a:xfrm>
            <a:off x="8188171" y="6387003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371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30AD267-D69B-3E74-A597-1A6684D9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099" y="643466"/>
            <a:ext cx="9773802" cy="557106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9E7077-2956-CB11-5C93-0E9B257C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70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F2266B0-34E9-015B-43C5-8A1C0E943392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7874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B232EB1-7D6A-AACE-64BE-0630094DD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05" y="643466"/>
            <a:ext cx="10713590" cy="557106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9E7077-2956-CB11-5C93-0E9B257C9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71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DBCAFE6-013D-A6E2-8713-A65F66871108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492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403D217-F4AA-B31A-7E7D-95171D890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214" y="820200"/>
            <a:ext cx="9113711" cy="52176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1A7CB3-DC54-A5EB-C19B-0AEDB977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72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4835309-2B57-36CD-BBDD-22CB44352F5D}"/>
              </a:ext>
            </a:extLst>
          </p:cNvPr>
          <p:cNvSpPr txBox="1"/>
          <p:nvPr/>
        </p:nvSpPr>
        <p:spPr>
          <a:xfrm>
            <a:off x="1335215" y="6178396"/>
            <a:ext cx="9113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https://www.youtube.com/watch?v=2nKD6zFQ8xI&amp;list=PLQY2H8rRoyvxWE6bWx8XiMvyZFgg_25Q_&amp;index=2</a:t>
            </a:r>
          </a:p>
        </p:txBody>
      </p:sp>
    </p:spTree>
    <p:extLst>
      <p:ext uri="{BB962C8B-B14F-4D97-AF65-F5344CB8AC3E}">
        <p14:creationId xmlns:p14="http://schemas.microsoft.com/office/powerpoint/2010/main" val="19410481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FF89B-F3DE-4F31-6F8F-709123F8FE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Reinforcement Learning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8B60F-1989-73AB-DC04-DE30784B1E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3980"/>
            <a:ext cx="9144000" cy="1655762"/>
          </a:xfrm>
        </p:spPr>
        <p:txBody>
          <a:bodyPr>
            <a:normAutofit/>
          </a:bodyPr>
          <a:lstStyle/>
          <a:p>
            <a:r>
              <a:rPr lang="de-CH" dirty="0" err="1">
                <a:latin typeface="Arial" panose="020B0604020202020204" pitchFamily="34" charset="0"/>
                <a:cs typeface="Arial" panose="020B0604020202020204" pitchFamily="34" charset="0"/>
              </a:rPr>
              <a:t>Contextual</a:t>
            </a:r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 Bandits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Dr. Aygul Zagidullina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7006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DA3BA1-0527-573A-680E-FB984FA2D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74</a:t>
            </a:fld>
            <a:endParaRPr lang="en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D75C061-7885-43B6-6B22-76047D8BE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764634"/>
            <a:ext cx="11220450" cy="532873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8077497-B17B-E484-B36E-9C6DE51CBACD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9427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20CE2CAB-3B15-7356-5DF5-5BE5260D7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96" y="643466"/>
            <a:ext cx="10413207" cy="557106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B49892-1EB8-CAF2-0CD8-7630030ED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75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3C8C172-A1D7-D54B-3288-4A9AAE8AA191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831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E387E96-1F5E-96D0-78E8-2AF3610A4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70668"/>
            <a:ext cx="10905066" cy="411666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90C30F-1412-0315-7895-7E700EB22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76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D12E229-7975-FAEA-6246-37D0638E9AE9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7737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ED464B2-8148-814D-8DB2-BE4A8928B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30" y="643466"/>
            <a:ext cx="10222140" cy="557106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9F56B4-982D-DDB2-308A-405CE3ED6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77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7A3B962-0276-910D-9638-5B5D7DA590E9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2618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1A7CB3-DC54-A5EB-C19B-0AEDB977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78</a:t>
            </a:fld>
            <a:endParaRPr lang="en-CH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F976E19-48E6-4FF9-544F-803AFF1F7347}"/>
              </a:ext>
            </a:extLst>
          </p:cNvPr>
          <p:cNvSpPr txBox="1"/>
          <p:nvPr/>
        </p:nvSpPr>
        <p:spPr>
          <a:xfrm>
            <a:off x="967666" y="479393"/>
            <a:ext cx="4456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 err="1">
                <a:latin typeface="Arial" panose="020B0604020202020204" pitchFamily="34" charset="0"/>
                <a:cs typeface="Arial" panose="020B0604020202020204" pitchFamily="34" charset="0"/>
              </a:rPr>
              <a:t>Regret</a:t>
            </a:r>
            <a:r>
              <a:rPr lang="de-CH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3200" dirty="0" err="1"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  <a:endParaRPr lang="de-CH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9C43F9A-8EB2-B018-BA83-5702D19A84CE}"/>
              </a:ext>
            </a:extLst>
          </p:cNvPr>
          <p:cNvSpPr txBox="1"/>
          <p:nvPr/>
        </p:nvSpPr>
        <p:spPr>
          <a:xfrm>
            <a:off x="967665" y="1482570"/>
            <a:ext cx="1009391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This metric measures the difference between the reward obtained by the chosen action and the reward that would have been obtained by taking the best possible action. </a:t>
            </a:r>
          </a:p>
          <a:p>
            <a:pPr algn="l"/>
            <a:endParaRPr lang="en-US" sz="2000" b="0" i="0" dirty="0">
              <a:solidFill>
                <a:srgbClr val="242424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Mathematically, regret at time </a:t>
            </a:r>
            <a:r>
              <a:rPr lang="en-US" sz="2000" b="0" i="1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 is given by: </a:t>
            </a:r>
          </a:p>
          <a:p>
            <a:pPr algn="l"/>
            <a:endParaRPr lang="en-US" sz="2000" b="0" i="0" dirty="0">
              <a:solidFill>
                <a:srgbClr val="242424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0" i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Regret(</a:t>
            </a:r>
            <a:r>
              <a:rPr lang="en-US" sz="2000" b="0" i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b="0" i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 = Optimal Reward(</a:t>
            </a:r>
            <a:r>
              <a:rPr lang="en-US" sz="2000" b="0" i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b="0" i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)−Actual Reward(</a:t>
            </a:r>
            <a:r>
              <a:rPr lang="en-US" sz="2000" b="0" i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b="0" i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l"/>
            <a:endParaRPr lang="en-US" sz="2000" dirty="0">
              <a:solidFill>
                <a:srgbClr val="242424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Regret, when accumulated over time, provides insight into how much we’ve “lost” by not always choosing the best action. It is preferred over cumulative reward because it provides a clearer indication of the algorithm’s performance relative to the optimal scenario. </a:t>
            </a:r>
          </a:p>
          <a:p>
            <a:pPr algn="l"/>
            <a:endParaRPr lang="en-US" sz="2000" dirty="0">
              <a:solidFill>
                <a:srgbClr val="242424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Ideally, a regret value close to 0 indicates proximity to optimal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35252698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957CFB5-6FF4-E4EE-80DB-6AC8A9208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7"/>
          <a:stretch/>
        </p:blipFill>
        <p:spPr>
          <a:xfrm>
            <a:off x="1100693" y="1071910"/>
            <a:ext cx="9990613" cy="492355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1A7CB3-DC54-A5EB-C19B-0AEDB977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79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562660D-3AC6-CA0F-200F-C1D0BDC4CBB1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227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A7B7B62-E8F9-5BCF-8769-51818F2D5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0"/>
            <a:ext cx="10739581" cy="542348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1B164E-F85C-7FF3-254F-5307BEDC1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CC1C22-7E58-41ED-6993-51DDD8A74380}"/>
              </a:ext>
            </a:extLst>
          </p:cNvPr>
          <p:cNvSpPr txBox="1"/>
          <p:nvPr/>
        </p:nvSpPr>
        <p:spPr>
          <a:xfrm>
            <a:off x="8205927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7838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1A7CB3-DC54-A5EB-C19B-0AEDB977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80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72A18A-274E-9BF5-A28F-CA82E946C642}"/>
              </a:ext>
            </a:extLst>
          </p:cNvPr>
          <p:cNvSpPr txBox="1"/>
          <p:nvPr/>
        </p:nvSpPr>
        <p:spPr>
          <a:xfrm>
            <a:off x="8197048" y="6356350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cloudskillsboost.google</a:t>
            </a:r>
            <a:endParaRPr lang="de-CH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1BDF16C-6AE8-C02B-B651-A78A4ECBC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55" y="605402"/>
            <a:ext cx="9807913" cy="575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247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0778C9E-19C9-BC5A-04B0-82E32434A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1A7CB3-DC54-A5EB-C19B-0AEDB977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220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13F0CAA8-1D93-1610-7A60-AC49B4F01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804" y="733425"/>
            <a:ext cx="9910391" cy="5252508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04DF8B-786C-791C-0A0B-363FEE47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60233B3-4C66-5044-B28F-4C09AB827523}" type="slidenum">
              <a:rPr lang="en-US" smtClean="0"/>
              <a:pPr>
                <a:spcAft>
                  <a:spcPts val="600"/>
                </a:spcAft>
              </a:pPr>
              <a:t>82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5B9C9D5-4B0B-F20A-FCA8-22EE84FDB90F}"/>
              </a:ext>
            </a:extLst>
          </p:cNvPr>
          <p:cNvSpPr txBox="1"/>
          <p:nvPr/>
        </p:nvSpPr>
        <p:spPr>
          <a:xfrm>
            <a:off x="3438525" y="6276975"/>
            <a:ext cx="544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rgbClr val="0000FF"/>
                </a:solidFill>
              </a:rPr>
              <a:t>https://www.youtube.com/watch?v=g0yDlAbi6Pc</a:t>
            </a:r>
          </a:p>
        </p:txBody>
      </p:sp>
    </p:spTree>
    <p:extLst>
      <p:ext uri="{BB962C8B-B14F-4D97-AF65-F5344CB8AC3E}">
        <p14:creationId xmlns:p14="http://schemas.microsoft.com/office/powerpoint/2010/main" val="4761910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FB958-6CE8-BEC1-2314-9EA8F0C19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7" y="2641186"/>
            <a:ext cx="10515600" cy="1325563"/>
          </a:xfrm>
        </p:spPr>
        <p:txBody>
          <a:bodyPr/>
          <a:lstStyle/>
          <a:p>
            <a:r>
              <a:rPr lang="en-CH" dirty="0">
                <a:latin typeface="Arial" panose="020B0604020202020204" pitchFamily="34" charset="0"/>
                <a:cs typeface="Arial" panose="020B0604020202020204" pitchFamily="34" charset="0"/>
              </a:rPr>
              <a:t>Code Discussion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0590FED-A9C1-8955-426B-419BBFA9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83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22880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B82FF8-ACE1-1055-2F31-C3155E010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863" y="1315036"/>
            <a:ext cx="3804822" cy="3851767"/>
          </a:xfrm>
        </p:spPr>
        <p:txBody>
          <a:bodyPr>
            <a:normAutofit/>
          </a:bodyPr>
          <a:lstStyle/>
          <a:p>
            <a:r>
              <a:rPr lang="de-CH" sz="3200" b="0" i="0" u="none" strike="noStrike" baseline="0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Interdisciplinary Nature </a:t>
            </a:r>
            <a:r>
              <a:rPr lang="de-CH" sz="3200" b="0" i="0" u="none" strike="noStrike" baseline="0" dirty="0" err="1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CH" sz="3200" b="0" i="0" u="none" strike="noStrike" baseline="0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Reinforcement Learning </a:t>
            </a:r>
            <a:endParaRPr lang="de-CH" sz="3200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F2A2AC-5C18-CC89-261C-EEF1373F6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233B3-4C66-5044-B28F-4C09AB827523}" type="slidenum">
              <a:rPr lang="en-CH" smtClean="0"/>
              <a:t>9</a:t>
            </a:fld>
            <a:endParaRPr lang="en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17D985-1F0C-05A2-E2AB-4E7CEA03A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642" y="625305"/>
            <a:ext cx="6252049" cy="573104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0412B8E-64A7-F507-796C-A8A936AD64E2}"/>
              </a:ext>
            </a:extLst>
          </p:cNvPr>
          <p:cNvSpPr txBox="1"/>
          <p:nvPr/>
        </p:nvSpPr>
        <p:spPr>
          <a:xfrm>
            <a:off x="8188171" y="6387003"/>
            <a:ext cx="3867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Source: ZHAW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lecture</a:t>
            </a:r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CH" sz="1400" dirty="0" err="1">
                <a:solidFill>
                  <a:schemeClr val="bg1">
                    <a:lumMod val="50000"/>
                  </a:schemeClr>
                </a:solidFill>
              </a:rPr>
              <a:t>slides</a:t>
            </a:r>
            <a:r>
              <a:rPr lang="de-CH" sz="1400" dirty="0">
                <a:solidFill>
                  <a:schemeClr val="bg1">
                    <a:lumMod val="50000"/>
                  </a:schemeClr>
                </a:solidFill>
              </a:rPr>
              <a:t> on RL</a:t>
            </a:r>
          </a:p>
        </p:txBody>
      </p:sp>
    </p:spTree>
    <p:extLst>
      <p:ext uri="{BB962C8B-B14F-4D97-AF65-F5344CB8AC3E}">
        <p14:creationId xmlns:p14="http://schemas.microsoft.com/office/powerpoint/2010/main" val="827645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863</Words>
  <Application>Microsoft Office PowerPoint</Application>
  <PresentationFormat>Breitbild</PresentationFormat>
  <Paragraphs>186</Paragraphs>
  <Slides>83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83</vt:i4>
      </vt:variant>
    </vt:vector>
  </HeadingPairs>
  <TitlesOfParts>
    <vt:vector size="89" baseType="lpstr">
      <vt:lpstr>Aptos</vt:lpstr>
      <vt:lpstr>Arial</vt:lpstr>
      <vt:lpstr>Calibri</vt:lpstr>
      <vt:lpstr>Calibri Light</vt:lpstr>
      <vt:lpstr>Roboto</vt:lpstr>
      <vt:lpstr>Office Theme</vt:lpstr>
      <vt:lpstr>Reinforcement Learning</vt:lpstr>
      <vt:lpstr>Motivation</vt:lpstr>
      <vt:lpstr>PowerPoint-Präsentation</vt:lpstr>
      <vt:lpstr>PowerPoint-Präsentation</vt:lpstr>
      <vt:lpstr>PowerPoint-Präsentation</vt:lpstr>
      <vt:lpstr>Origins of Reinforcement Learning </vt:lpstr>
      <vt:lpstr>PowerPoint-Präsentation</vt:lpstr>
      <vt:lpstr>PowerPoint-Präsentation</vt:lpstr>
      <vt:lpstr>Interdisciplinary Nature of Reinforcement Learning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Reinforcement Learning</vt:lpstr>
      <vt:lpstr>PowerPoint-Präsentation</vt:lpstr>
      <vt:lpstr>PowerPoint-Präsentation</vt:lpstr>
      <vt:lpstr>PowerPoint-Präsentation</vt:lpstr>
      <vt:lpstr>PowerPoint-Präsentation</vt:lpstr>
      <vt:lpstr>Reinforcement Learning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Reinforcement Learning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Reinforcement Learning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Reinforcement Learning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Code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Michelucci Umberto HSLU I</dc:creator>
  <cp:lastModifiedBy>Zagidullina Aygul HSLU I</cp:lastModifiedBy>
  <cp:revision>128</cp:revision>
  <dcterms:created xsi:type="dcterms:W3CDTF">2023-08-28T05:17:29Z</dcterms:created>
  <dcterms:modified xsi:type="dcterms:W3CDTF">2024-06-14T15:01:58Z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2023-08-28T05:17:43Z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bffdf0f9-6f3f-42d9-a5b4-cb668bacc803</vt:lpwstr>
  </property>
  <property fmtid="{D5CDD505-2E9C-101B-9397-08002B2CF9AE}" pid="8" name="MSIP_Label_e8b0afbd-3cf7-4707-aee4-8dc9d855de29_ContentBits">
    <vt:lpwstr>0</vt:lpwstr>
  </property>
</Properties>
</file>